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865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27A052F-847B-492E-8AE5-5C293ABF6C20}" type="datetimeFigureOut">
              <a:rPr lang="fa-IR" smtClean="0"/>
              <a:t>1434/01/05</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BEEA231-ED3E-4E8D-A9E9-A25AEC52B368}"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7A052F-847B-492E-8AE5-5C293ABF6C20}" type="datetimeFigureOut">
              <a:rPr lang="fa-IR" smtClean="0"/>
              <a:t>1434/01/05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EA231-ED3E-4E8D-A9E9-A25AEC52B368}"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7A052F-847B-492E-8AE5-5C293ABF6C20}" type="datetimeFigureOut">
              <a:rPr lang="fa-IR" smtClean="0"/>
              <a:t>1434/01/05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EA231-ED3E-4E8D-A9E9-A25AEC52B368}"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27A052F-847B-492E-8AE5-5C293ABF6C20}" type="datetimeFigureOut">
              <a:rPr lang="fa-IR" smtClean="0"/>
              <a:t>1434/01/05</a:t>
            </a:fld>
            <a:endParaRPr lang="fa-IR"/>
          </a:p>
        </p:txBody>
      </p:sp>
      <p:sp>
        <p:nvSpPr>
          <p:cNvPr id="9" name="Slide Number Placeholder 8"/>
          <p:cNvSpPr>
            <a:spLocks noGrp="1"/>
          </p:cNvSpPr>
          <p:nvPr>
            <p:ph type="sldNum" sz="quarter" idx="15"/>
          </p:nvPr>
        </p:nvSpPr>
        <p:spPr/>
        <p:txBody>
          <a:bodyPr rtlCol="0"/>
          <a:lstStyle/>
          <a:p>
            <a:fld id="{BBEEA231-ED3E-4E8D-A9E9-A25AEC52B368}" type="slidenum">
              <a:rPr lang="fa-IR" smtClean="0"/>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27A052F-847B-492E-8AE5-5C293ABF6C20}" type="datetimeFigureOut">
              <a:rPr lang="fa-IR" smtClean="0"/>
              <a:t>1434/01/05</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BEEA231-ED3E-4E8D-A9E9-A25AEC52B368}"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7A052F-847B-492E-8AE5-5C293ABF6C20}" type="datetimeFigureOut">
              <a:rPr lang="fa-IR" smtClean="0"/>
              <a:t>1434/01/05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EEA231-ED3E-4E8D-A9E9-A25AEC52B368}" type="slidenum">
              <a:rPr lang="fa-IR" smtClean="0"/>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27A052F-847B-492E-8AE5-5C293ABF6C20}" type="datetimeFigureOut">
              <a:rPr lang="fa-IR" smtClean="0"/>
              <a:t>1434/01/05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BEEA231-ED3E-4E8D-A9E9-A25AEC52B368}" type="slidenum">
              <a:rPr lang="fa-IR" smtClean="0"/>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27A052F-847B-492E-8AE5-5C293ABF6C20}" type="datetimeFigureOut">
              <a:rPr lang="fa-IR" smtClean="0"/>
              <a:t>1434/01/05</a:t>
            </a:fld>
            <a:endParaRPr lang="fa-IR"/>
          </a:p>
        </p:txBody>
      </p:sp>
      <p:sp>
        <p:nvSpPr>
          <p:cNvPr id="7" name="Slide Number Placeholder 6"/>
          <p:cNvSpPr>
            <a:spLocks noGrp="1"/>
          </p:cNvSpPr>
          <p:nvPr>
            <p:ph type="sldNum" sz="quarter" idx="11"/>
          </p:nvPr>
        </p:nvSpPr>
        <p:spPr/>
        <p:txBody>
          <a:bodyPr rtlCol="0"/>
          <a:lstStyle/>
          <a:p>
            <a:fld id="{BBEEA231-ED3E-4E8D-A9E9-A25AEC52B368}" type="slidenum">
              <a:rPr lang="fa-IR" smtClean="0"/>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A052F-847B-492E-8AE5-5C293ABF6C20}" type="datetimeFigureOut">
              <a:rPr lang="fa-IR" smtClean="0"/>
              <a:t>1434/01/05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BEEA231-ED3E-4E8D-A9E9-A25AEC52B368}"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27A052F-847B-492E-8AE5-5C293ABF6C20}" type="datetimeFigureOut">
              <a:rPr lang="fa-IR" smtClean="0"/>
              <a:t>1434/01/05</a:t>
            </a:fld>
            <a:endParaRPr lang="fa-IR"/>
          </a:p>
        </p:txBody>
      </p:sp>
      <p:sp>
        <p:nvSpPr>
          <p:cNvPr id="22" name="Slide Number Placeholder 21"/>
          <p:cNvSpPr>
            <a:spLocks noGrp="1"/>
          </p:cNvSpPr>
          <p:nvPr>
            <p:ph type="sldNum" sz="quarter" idx="15"/>
          </p:nvPr>
        </p:nvSpPr>
        <p:spPr/>
        <p:txBody>
          <a:bodyPr rtlCol="0"/>
          <a:lstStyle/>
          <a:p>
            <a:fld id="{BBEEA231-ED3E-4E8D-A9E9-A25AEC52B368}" type="slidenum">
              <a:rPr lang="fa-IR" smtClean="0"/>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27A052F-847B-492E-8AE5-5C293ABF6C20}" type="datetimeFigureOut">
              <a:rPr lang="fa-IR" smtClean="0"/>
              <a:t>1434/01/05</a:t>
            </a:fld>
            <a:endParaRPr lang="fa-IR"/>
          </a:p>
        </p:txBody>
      </p:sp>
      <p:sp>
        <p:nvSpPr>
          <p:cNvPr id="18" name="Slide Number Placeholder 17"/>
          <p:cNvSpPr>
            <a:spLocks noGrp="1"/>
          </p:cNvSpPr>
          <p:nvPr>
            <p:ph type="sldNum" sz="quarter" idx="11"/>
          </p:nvPr>
        </p:nvSpPr>
        <p:spPr/>
        <p:txBody>
          <a:bodyPr rtlCol="0"/>
          <a:lstStyle/>
          <a:p>
            <a:fld id="{BBEEA231-ED3E-4E8D-A9E9-A25AEC52B368}" type="slidenum">
              <a:rPr lang="fa-IR" smtClean="0"/>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7A052F-847B-492E-8AE5-5C293ABF6C20}" type="datetimeFigureOut">
              <a:rPr lang="fa-IR" smtClean="0"/>
              <a:t>1434/01/05</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EEA231-ED3E-4E8D-A9E9-A25AEC52B368}"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93454"/>
            <a:ext cx="7772400" cy="2115666"/>
          </a:xfrm>
        </p:spPr>
        <p:txBody>
          <a:bodyPr>
            <a:normAutofit/>
          </a:bodyPr>
          <a:lstStyle/>
          <a:p>
            <a:pPr algn="r">
              <a:lnSpc>
                <a:spcPct val="150000"/>
              </a:lnSpc>
            </a:pPr>
            <a:r>
              <a:rPr lang="fa-IR" sz="2000" b="1" dirty="0">
                <a:cs typeface="B Mitra" pitchFamily="2" charset="-78"/>
              </a:rPr>
              <a:t>با </a:t>
            </a:r>
            <a:r>
              <a:rPr lang="fa-IR" sz="2000" b="1" dirty="0" smtClean="0">
                <a:cs typeface="B Mitra" pitchFamily="2" charset="-78"/>
              </a:rPr>
              <a:t>کودکان </a:t>
            </a:r>
            <a:r>
              <a:rPr lang="fa-IR" sz="2000" b="1" dirty="0">
                <a:cs typeface="B Mitra" pitchFamily="2" charset="-78"/>
              </a:rPr>
              <a:t>پرخاشگر چگونه رفتار کنیم؟</a:t>
            </a:r>
            <a:r>
              <a:rPr lang="en-US" sz="2000" dirty="0">
                <a:cs typeface="B Mitra" pitchFamily="2" charset="-78"/>
              </a:rPr>
              <a:t/>
            </a:r>
            <a:br>
              <a:rPr lang="en-US" sz="2000" dirty="0">
                <a:cs typeface="B Mitra" pitchFamily="2" charset="-78"/>
              </a:rPr>
            </a:br>
            <a:r>
              <a:rPr lang="fa-IR" sz="2000" dirty="0">
                <a:cs typeface="B Mitra" pitchFamily="2" charset="-78"/>
              </a:rPr>
              <a:t> </a:t>
            </a:r>
            <a:r>
              <a:rPr lang="en-US" sz="2000" dirty="0">
                <a:cs typeface="B Mitra" pitchFamily="2" charset="-78"/>
              </a:rPr>
              <a:t/>
            </a:r>
            <a:br>
              <a:rPr lang="en-US" sz="2000" dirty="0">
                <a:cs typeface="B Mitra" pitchFamily="2" charset="-78"/>
              </a:rPr>
            </a:b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nSpc>
                <a:spcPct val="150000"/>
              </a:lnSpc>
            </a:pPr>
            <a:r>
              <a:rPr lang="fa-IR" sz="2000" b="1" dirty="0">
                <a:cs typeface="B Mitra" pitchFamily="2" charset="-78"/>
              </a:rPr>
              <a:t>تعریف پرخاشگری </a:t>
            </a:r>
            <a:endParaRPr lang="en-US" sz="2000" dirty="0">
              <a:cs typeface="B Mitra" pitchFamily="2" charset="-78"/>
            </a:endParaRPr>
          </a:p>
          <a:p>
            <a:pPr>
              <a:lnSpc>
                <a:spcPct val="150000"/>
              </a:lnSpc>
            </a:pPr>
            <a:r>
              <a:rPr lang="fa-IR" sz="2000" dirty="0">
                <a:cs typeface="B Mitra" pitchFamily="2" charset="-78"/>
              </a:rPr>
              <a:t>پرخاشگری یک نوع رفتاری است از خشم و عصبانیت</a:t>
            </a:r>
            <a:endParaRPr lang="en-US" sz="2000" dirty="0">
              <a:cs typeface="B Mitra" pitchFamily="2" charset="-78"/>
            </a:endParaRPr>
          </a:p>
          <a:p>
            <a:pPr>
              <a:lnSpc>
                <a:spcPct val="150000"/>
              </a:lnSpc>
            </a:pPr>
            <a:r>
              <a:rPr lang="fa-IR" sz="2000" dirty="0">
                <a:cs typeface="B Mitra" pitchFamily="2" charset="-78"/>
              </a:rPr>
              <a:t>پرخاشگری خصمانه، رفتاری است که به منظور صدمه و آزاررساندن به دیگری یا دیگران ابراز </a:t>
            </a:r>
            <a:br>
              <a:rPr lang="fa-IR" sz="2000" dirty="0">
                <a:cs typeface="B Mitra" pitchFamily="2" charset="-78"/>
              </a:rPr>
            </a:br>
            <a:r>
              <a:rPr lang="fa-IR" sz="2000" dirty="0">
                <a:cs typeface="B Mitra" pitchFamily="2" charset="-78"/>
              </a:rPr>
              <a:t>می شود، و هدف در آن صرفاً آزاررساندن است نشئت می گیرد. </a:t>
            </a:r>
            <a:endParaRPr lang="en-US" sz="2000" dirty="0">
              <a:cs typeface="B Mitra" pitchFamily="2" charset="-78"/>
            </a:endParaRPr>
          </a:p>
          <a:p>
            <a:pPr>
              <a:lnSpc>
                <a:spcPct val="150000"/>
              </a:lnSpc>
            </a:pPr>
            <a:r>
              <a:rPr lang="fa-IR" sz="2000" dirty="0">
                <a:cs typeface="B Mitra" pitchFamily="2" charset="-78"/>
              </a:rPr>
              <a:t>پرخاشگری وسیله ای ، رفتاری است که فرد به وسیله آن خواستار به دست آوردن هدفی دیگر است و ابداً قصد حمله به دیگران یا اذیت کردن آنها را ندارد. </a:t>
            </a:r>
            <a:endParaRPr lang="en-US" sz="2000" dirty="0">
              <a:cs typeface="B Mitra" pitchFamily="2" charset="-78"/>
            </a:endParaRPr>
          </a:p>
          <a:p>
            <a:pPr>
              <a:lnSpc>
                <a:spcPct val="15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150000"/>
              </a:lnSpc>
            </a:pPr>
            <a:r>
              <a:rPr lang="fa-IR" sz="2000" b="1" dirty="0">
                <a:cs typeface="B Mitra" pitchFamily="2" charset="-78"/>
              </a:rPr>
              <a:t>علل خشونت و پرخاشگری در کودکان </a:t>
            </a:r>
            <a:endParaRPr lang="en-US" sz="2000" dirty="0">
              <a:cs typeface="B Mitra" pitchFamily="2" charset="-78"/>
            </a:endParaRPr>
          </a:p>
          <a:p>
            <a:pPr>
              <a:lnSpc>
                <a:spcPct val="150000"/>
              </a:lnSpc>
            </a:pPr>
            <a:r>
              <a:rPr lang="fa-IR" sz="2000" dirty="0">
                <a:cs typeface="B Mitra" pitchFamily="2" charset="-78"/>
              </a:rPr>
              <a:t>1-الگوپذیری کودکان از والدین : یعنی کودکانی که الگوهای رفتاری پرخاشگرانه داشته اند، همانند الگوهای خود رفتار می کنند. کودکان ناکام پرخاشگر می شوند. </a:t>
            </a:r>
            <a:endParaRPr lang="en-US" sz="2000" dirty="0">
              <a:cs typeface="B Mitra" pitchFamily="2" charset="-78"/>
            </a:endParaRPr>
          </a:p>
          <a:p>
            <a:pPr>
              <a:lnSpc>
                <a:spcPct val="15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150000"/>
              </a:lnSpc>
            </a:pPr>
            <a:r>
              <a:rPr lang="fa-IR" sz="2000" b="1" dirty="0">
                <a:cs typeface="B Mitra" pitchFamily="2" charset="-78"/>
              </a:rPr>
              <a:t>اضطراب و پرخاشگری : </a:t>
            </a:r>
            <a:endParaRPr lang="en-US" sz="2000" dirty="0">
              <a:cs typeface="B Mitra" pitchFamily="2" charset="-78"/>
            </a:endParaRPr>
          </a:p>
          <a:p>
            <a:pPr>
              <a:lnSpc>
                <a:spcPct val="150000"/>
              </a:lnSpc>
            </a:pPr>
            <a:r>
              <a:rPr lang="fa-IR" sz="2000" dirty="0">
                <a:cs typeface="B Mitra" pitchFamily="2" charset="-78"/>
              </a:rPr>
              <a:t>پرخاشگری، نشانه ای از تضادهای درونی: پرخاشگری و کج خلقی در کودکان چنانچه با علامت های همراه باشد، می تواند نشانه از اقسردگی باشد. </a:t>
            </a:r>
            <a:endParaRPr lang="en-US" sz="2000" dirty="0">
              <a:cs typeface="B Mitra" pitchFamily="2" charset="-78"/>
            </a:endParaRPr>
          </a:p>
          <a:p>
            <a:pPr>
              <a:lnSpc>
                <a:spcPct val="150000"/>
              </a:lnSpc>
            </a:pPr>
            <a:r>
              <a:rPr lang="fa-IR" sz="2000" dirty="0">
                <a:cs typeface="B Mitra" pitchFamily="2" charset="-78"/>
              </a:rPr>
              <a:t>خشونت و مدرسه: تمسخر کودک توسط دانش آموزان دیگر وقتی کودکی توسط دانش آموزان دیگر کتک بخورد و قادر به دفاع از خود نباشد. </a:t>
            </a:r>
            <a:endParaRPr lang="en-US" sz="2000" dirty="0">
              <a:cs typeface="B Mitra" pitchFamily="2" charset="-78"/>
            </a:endParaRPr>
          </a:p>
          <a:p>
            <a:pPr>
              <a:lnSpc>
                <a:spcPct val="15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150000"/>
              </a:lnSpc>
            </a:pPr>
            <a:r>
              <a:rPr lang="fa-IR" sz="2000" b="1" dirty="0">
                <a:cs typeface="B Mitra" pitchFamily="2" charset="-78"/>
              </a:rPr>
              <a:t>درمان : </a:t>
            </a:r>
            <a:endParaRPr lang="en-US" sz="2000" dirty="0">
              <a:cs typeface="B Mitra" pitchFamily="2" charset="-78"/>
            </a:endParaRPr>
          </a:p>
          <a:p>
            <a:pPr>
              <a:lnSpc>
                <a:spcPct val="150000"/>
              </a:lnSpc>
            </a:pPr>
            <a:r>
              <a:rPr lang="fa-IR" sz="2000" dirty="0">
                <a:cs typeface="B Mitra" pitchFamily="2" charset="-78"/>
              </a:rPr>
              <a:t>برای درمان پرخاشگری در کودکان اولین گام این است که نوع پرخاشگری آنها و علت آن را شناسایی کنیم. </a:t>
            </a:r>
            <a:endParaRPr lang="en-US" sz="2000" dirty="0">
              <a:cs typeface="B Mitra" pitchFamily="2" charset="-78"/>
            </a:endParaRPr>
          </a:p>
          <a:p>
            <a:pPr>
              <a:lnSpc>
                <a:spcPct val="150000"/>
              </a:lnSpc>
            </a:pPr>
            <a:r>
              <a:rPr lang="fa-IR" sz="2000" dirty="0">
                <a:cs typeface="B Mitra" pitchFamily="2" charset="-78"/>
              </a:rPr>
              <a:t>-اگر پرخانشگری در اثر ناکامی به وجود آمده باشد، بایستی کودک ناکام را در رسیدن به اهداف مطلوب کمک کنیم.  </a:t>
            </a:r>
            <a:endParaRPr lang="en-US" sz="2000" dirty="0">
              <a:cs typeface="B Mitra" pitchFamily="2" charset="-78"/>
            </a:endParaRPr>
          </a:p>
          <a:p>
            <a:pPr>
              <a:lnSpc>
                <a:spcPct val="15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nSpc>
                <a:spcPct val="160000"/>
              </a:lnSpc>
            </a:pPr>
            <a:r>
              <a:rPr lang="fa-IR" sz="2000" dirty="0">
                <a:cs typeface="B Mitra" pitchFamily="2" charset="-78"/>
              </a:rPr>
              <a:t>چنانچه نوع پرخاشگری کودک خصمانه است، بایستی کودک را از آزار و اذیت کردن دور کنیم تا مجبور نباشد برای تلافی و انتقام، افراد دیگر را اذیت کند، و اگر پرخاشگری از نوع وسیله ای است، بایستی راه های دیگری را جهت مطرح کردن کودک برگزینیم تا او ناچار نباشد از روش خشونت برای جلب توجه استفاده کند. در مواردی که علت پرخاشگری اضطراب است، باید از نگرانی درونی و اضطراب کودک مطلع شویم . به کودکان مضطرب باید فرصت صحبت کردن بدهیم تا نگرانی خود را ابراز کنند و تا حد امکان بایستی سعی کنیم در جهت رفع نگرانی ای که آن ها را آزرده است، قدم برداریم. ورزش کردن برای این کودکان بسیار مؤثر است و باعث تخلیه هیجانی می شود. </a:t>
            </a:r>
            <a:endParaRPr lang="en-US" sz="2000" dirty="0">
              <a:cs typeface="B Mitra" pitchFamily="2" charset="-78"/>
            </a:endParaRPr>
          </a:p>
          <a:p>
            <a:pPr>
              <a:lnSpc>
                <a:spcPct val="16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nSpc>
                <a:spcPct val="160000"/>
              </a:lnSpc>
            </a:pPr>
            <a:r>
              <a:rPr lang="fa-IR" sz="2000" b="1" dirty="0">
                <a:cs typeface="B Mitra" pitchFamily="2" charset="-78"/>
              </a:rPr>
              <a:t>روش هایی برای درمان : </a:t>
            </a:r>
            <a:endParaRPr lang="en-US" sz="2000" dirty="0">
              <a:cs typeface="B Mitra" pitchFamily="2" charset="-78"/>
            </a:endParaRPr>
          </a:p>
          <a:p>
            <a:pPr>
              <a:lnSpc>
                <a:spcPct val="160000"/>
              </a:lnSpc>
            </a:pPr>
            <a:r>
              <a:rPr lang="fa-IR" sz="2000" dirty="0">
                <a:cs typeface="B Mitra" pitchFamily="2" charset="-78"/>
              </a:rPr>
              <a:t>-مدل های پرخاشگری را به حداقل برسانید. </a:t>
            </a:r>
            <a:endParaRPr lang="en-US" sz="2000" dirty="0">
              <a:cs typeface="B Mitra" pitchFamily="2" charset="-78"/>
            </a:endParaRPr>
          </a:p>
          <a:p>
            <a:pPr>
              <a:lnSpc>
                <a:spcPct val="160000"/>
              </a:lnSpc>
            </a:pPr>
            <a:r>
              <a:rPr lang="fa-IR" sz="2000" dirty="0">
                <a:cs typeface="B Mitra" pitchFamily="2" charset="-78"/>
              </a:rPr>
              <a:t>می توانید از راهکارهای زیر استفاده کنید:</a:t>
            </a:r>
            <a:endParaRPr lang="en-US" sz="2000" dirty="0">
              <a:cs typeface="B Mitra" pitchFamily="2" charset="-78"/>
            </a:endParaRPr>
          </a:p>
          <a:p>
            <a:pPr>
              <a:lnSpc>
                <a:spcPct val="160000"/>
              </a:lnSpc>
            </a:pPr>
            <a:r>
              <a:rPr lang="fa-IR" sz="2000" dirty="0">
                <a:cs typeface="B Mitra" pitchFamily="2" charset="-78"/>
              </a:rPr>
              <a:t> الف) نگذارید کودک فیلم های خشونت آمیز تلویزیونی ببیند .</a:t>
            </a:r>
            <a:endParaRPr lang="en-US" sz="2000" dirty="0">
              <a:cs typeface="B Mitra" pitchFamily="2" charset="-78"/>
            </a:endParaRPr>
          </a:p>
          <a:p>
            <a:pPr>
              <a:lnSpc>
                <a:spcPct val="160000"/>
              </a:lnSpc>
            </a:pPr>
            <a:r>
              <a:rPr lang="fa-IR" sz="2000" dirty="0">
                <a:cs typeface="B Mitra" pitchFamily="2" charset="-78"/>
              </a:rPr>
              <a:t>ب) فیلم ها، تصاویر و روزنامه کودک را به دقت انتخاب کنید. </a:t>
            </a:r>
            <a:endParaRPr lang="en-US" sz="2000" dirty="0">
              <a:cs typeface="B Mitra" pitchFamily="2" charset="-78"/>
            </a:endParaRPr>
          </a:p>
          <a:p>
            <a:pPr>
              <a:lnSpc>
                <a:spcPct val="160000"/>
              </a:lnSpc>
            </a:pPr>
            <a:r>
              <a:rPr lang="fa-IR" sz="2000" dirty="0">
                <a:cs typeface="B Mitra" pitchFamily="2" charset="-78"/>
              </a:rPr>
              <a:t>ج) الگوهایی را در اختیار کودک بگذارید که پرخاشگرانه نباشند. </a:t>
            </a:r>
            <a:endParaRPr lang="en-US" sz="2000" dirty="0">
              <a:cs typeface="B Mitra" pitchFamily="2" charset="-78"/>
            </a:endParaRPr>
          </a:p>
          <a:p>
            <a:pPr>
              <a:lnSpc>
                <a:spcPct val="160000"/>
              </a:lnSpc>
            </a:pPr>
            <a:r>
              <a:rPr lang="fa-IR" sz="2000" dirty="0">
                <a:cs typeface="B Mitra" pitchFamily="2" charset="-78"/>
              </a:rPr>
              <a:t>د) همراه کودک برنامه های تلویزیونی را ببینید و صحنه پرخاشگرانه آن را تفسیر کنید. </a:t>
            </a:r>
            <a:endParaRPr lang="en-US" sz="2000" dirty="0">
              <a:cs typeface="B Mitra" pitchFamily="2" charset="-78"/>
            </a:endParaRPr>
          </a:p>
          <a:p>
            <a:pPr>
              <a:lnSpc>
                <a:spcPct val="16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nSpc>
                <a:spcPct val="170000"/>
              </a:lnSpc>
            </a:pPr>
            <a:r>
              <a:rPr lang="fa-IR" sz="2000" dirty="0" smtClean="0">
                <a:cs typeface="B Mitra" pitchFamily="2" charset="-78"/>
              </a:rPr>
              <a:t>همدلی </a:t>
            </a:r>
            <a:r>
              <a:rPr lang="fa-IR" sz="2000" dirty="0">
                <a:cs typeface="B Mitra" pitchFamily="2" charset="-78"/>
              </a:rPr>
              <a:t>را افزایش دهید. آگاهی کودک را نسبت به رنجی که بر اثر پرخاشگری او در افراد یا حیوانات به وجود می آید، افزایش دهید. </a:t>
            </a:r>
            <a:endParaRPr lang="en-US" sz="2000" dirty="0">
              <a:cs typeface="B Mitra" pitchFamily="2" charset="-78"/>
            </a:endParaRPr>
          </a:p>
          <a:p>
            <a:pPr>
              <a:lnSpc>
                <a:spcPct val="170000"/>
              </a:lnSpc>
            </a:pPr>
            <a:r>
              <a:rPr lang="fa-IR" sz="2000" dirty="0">
                <a:cs typeface="B Mitra" pitchFamily="2" charset="-78"/>
              </a:rPr>
              <a:t>-رفتارهایی را که مغایر با رفتار پرخاشگرانه است، تقویت کنید. </a:t>
            </a:r>
            <a:endParaRPr lang="en-US" sz="2000" dirty="0">
              <a:cs typeface="B Mitra" pitchFamily="2" charset="-78"/>
            </a:endParaRPr>
          </a:p>
          <a:p>
            <a:pPr>
              <a:lnSpc>
                <a:spcPct val="170000"/>
              </a:lnSpc>
            </a:pPr>
            <a:r>
              <a:rPr lang="fa-IR" sz="2000" dirty="0">
                <a:cs typeface="B Mitra" pitchFamily="2" charset="-78"/>
              </a:rPr>
              <a:t>-به جای کودک پرخاشگر، به کودکی که به وی پرخاش شده توجه کنید. </a:t>
            </a:r>
            <a:endParaRPr lang="en-US" sz="2000" dirty="0">
              <a:cs typeface="B Mitra" pitchFamily="2" charset="-78"/>
            </a:endParaRPr>
          </a:p>
          <a:p>
            <a:pPr>
              <a:lnSpc>
                <a:spcPct val="170000"/>
              </a:lnSpc>
            </a:pPr>
            <a:r>
              <a:rPr lang="fa-IR" sz="2000" dirty="0">
                <a:cs typeface="B Mitra" pitchFamily="2" charset="-78"/>
              </a:rPr>
              <a:t>- نحوه ارتباط کودک را با افرادی که با او زندگی می کنند ، مورد بررسی قرار دهید. </a:t>
            </a:r>
            <a:endParaRPr lang="en-US" sz="2000" dirty="0">
              <a:cs typeface="B Mitra" pitchFamily="2" charset="-78"/>
            </a:endParaRPr>
          </a:p>
          <a:p>
            <a:pPr>
              <a:lnSpc>
                <a:spcPct val="170000"/>
              </a:lnSpc>
            </a:pPr>
            <a:r>
              <a:rPr lang="fa-IR" sz="2000" dirty="0">
                <a:cs typeface="B Mitra" pitchFamily="2" charset="-78"/>
              </a:rPr>
              <a:t>اگر قرار است کودک به دلیل رفتار خشونت آمیزش تنبیه شود، بهتراست به طریقی باشد که منجر به حمله انتقامی و تلافی جویانه از طرف کودک نشود. </a:t>
            </a:r>
            <a:endParaRPr lang="en-US" sz="2000" dirty="0">
              <a:cs typeface="B Mitra" pitchFamily="2" charset="-78"/>
            </a:endParaRPr>
          </a:p>
          <a:p>
            <a:pPr>
              <a:lnSpc>
                <a:spcPct val="170000"/>
              </a:lnSpc>
            </a:pPr>
            <a:r>
              <a:rPr lang="fa-IR" sz="2000" dirty="0" smtClean="0">
                <a:cs typeface="B Mitra" pitchFamily="2" charset="-78"/>
              </a:rPr>
              <a:t>فرصت </a:t>
            </a:r>
            <a:r>
              <a:rPr lang="fa-IR" sz="2000" dirty="0">
                <a:cs typeface="B Mitra" pitchFamily="2" charset="-78"/>
              </a:rPr>
              <a:t>تخلیه هیجانات را برای کودک فراهم کنید. </a:t>
            </a:r>
            <a:endParaRPr lang="en-US" sz="2000" dirty="0">
              <a:cs typeface="B Mitra" pitchFamily="2" charset="-78"/>
            </a:endParaRPr>
          </a:p>
          <a:p>
            <a:pPr>
              <a:lnSpc>
                <a:spcPct val="170000"/>
              </a:lnSpc>
            </a:pP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nSpc>
                <a:spcPct val="160000"/>
              </a:lnSpc>
            </a:pPr>
            <a:r>
              <a:rPr lang="fa-IR" sz="2000" dirty="0">
                <a:cs typeface="B Mitra" pitchFamily="2" charset="-78"/>
              </a:rPr>
              <a:t>-فعالیتهای ساعتی او را در صورت امکان با شرکت کودکی دیگر طراحی کنید. </a:t>
            </a:r>
            <a:endParaRPr lang="en-US" sz="2000" dirty="0">
              <a:cs typeface="B Mitra" pitchFamily="2" charset="-78"/>
            </a:endParaRPr>
          </a:p>
          <a:p>
            <a:pPr>
              <a:lnSpc>
                <a:spcPct val="160000"/>
              </a:lnSpc>
            </a:pPr>
            <a:r>
              <a:rPr lang="fa-IR" sz="2000" dirty="0">
                <a:cs typeface="B Mitra" pitchFamily="2" charset="-78"/>
              </a:rPr>
              <a:t>-از تنبیهات بدنی پرهیز کنید. </a:t>
            </a:r>
            <a:endParaRPr lang="en-US" sz="2000" dirty="0">
              <a:cs typeface="B Mitra" pitchFamily="2" charset="-78"/>
            </a:endParaRPr>
          </a:p>
          <a:p>
            <a:pPr>
              <a:lnSpc>
                <a:spcPct val="160000"/>
              </a:lnSpc>
            </a:pPr>
            <a:r>
              <a:rPr lang="fa-IR" sz="2000" dirty="0">
                <a:cs typeface="B Mitra" pitchFamily="2" charset="-78"/>
              </a:rPr>
              <a:t>علت رفتار پرخاشگرانه وی را بیابید. </a:t>
            </a:r>
            <a:endParaRPr lang="en-US" sz="2000" dirty="0">
              <a:cs typeface="B Mitra" pitchFamily="2" charset="-78"/>
            </a:endParaRPr>
          </a:p>
          <a:p>
            <a:pPr>
              <a:lnSpc>
                <a:spcPct val="160000"/>
              </a:lnSpc>
            </a:pPr>
            <a:r>
              <a:rPr lang="fa-IR" sz="2000" dirty="0">
                <a:cs typeface="B Mitra" pitchFamily="2" charset="-78"/>
              </a:rPr>
              <a:t>-ثبت وقایع روزانه، بازی درمانی، بازی های جالب، جمله سازی و گوش دادن فعال ممکن است به عنوان کمکی در جهت درک کودکان خشن به کار گرفته شود. </a:t>
            </a:r>
            <a:endParaRPr lang="en-US" sz="2000" dirty="0">
              <a:cs typeface="B Mitra" pitchFamily="2" charset="-78"/>
            </a:endParaRPr>
          </a:p>
          <a:p>
            <a:pPr>
              <a:lnSpc>
                <a:spcPct val="160000"/>
              </a:lnSpc>
            </a:pPr>
            <a:r>
              <a:rPr lang="fa-IR" sz="2000" dirty="0">
                <a:cs typeface="B Mitra" pitchFamily="2" charset="-78"/>
              </a:rPr>
              <a:t>15- به کودک بفهمانید که با هر رفتار خشونت آمیز، خود را از شما بیشتر دور می کند. </a:t>
            </a:r>
            <a:endParaRPr lang="en-US" sz="2000" dirty="0">
              <a:cs typeface="B Mitra" pitchFamily="2" charset="-78"/>
            </a:endParaRPr>
          </a:p>
          <a:p>
            <a:pPr>
              <a:lnSpc>
                <a:spcPct val="160000"/>
              </a:lnSpc>
            </a:pPr>
            <a:r>
              <a:rPr lang="fa-IR" sz="2000" dirty="0">
                <a:cs typeface="B Mitra" pitchFamily="2" charset="-78"/>
              </a:rPr>
              <a:t>-ایجاد سرگرمی و اشتغال: باید کودک را به کاری که مورد علاقه اش است سرگرم نمود. تا فرصت فکرکردن برای دعوا و تهاجم را نداشته باشد.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TotalTime>
  <Words>606</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با کودکان پرخاشگر چگونه رفتار کنیم؟   </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 کودکان پرخاشگر چگونه رفتار کنیم؟   </dc:title>
  <dc:creator>ebnehoseiniz1</dc:creator>
  <cp:lastModifiedBy>ebnehoseiniz1</cp:lastModifiedBy>
  <cp:revision>1</cp:revision>
  <dcterms:created xsi:type="dcterms:W3CDTF">2012-11-18T07:45:06Z</dcterms:created>
  <dcterms:modified xsi:type="dcterms:W3CDTF">2012-11-18T07:49:33Z</dcterms:modified>
</cp:coreProperties>
</file>